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8" r:id="rId3"/>
    <p:sldId id="258" r:id="rId4"/>
    <p:sldId id="259" r:id="rId5"/>
    <p:sldId id="260" r:id="rId6"/>
    <p:sldId id="261" r:id="rId7"/>
    <p:sldId id="271" r:id="rId8"/>
    <p:sldId id="265" r:id="rId9"/>
    <p:sldId id="272" r:id="rId10"/>
    <p:sldId id="267" r:id="rId11"/>
    <p:sldId id="273" r:id="rId12"/>
    <p:sldId id="262" r:id="rId13"/>
    <p:sldId id="264"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80" autoAdjust="0"/>
  </p:normalViewPr>
  <p:slideViewPr>
    <p:cSldViewPr>
      <p:cViewPr>
        <p:scale>
          <a:sx n="60" d="100"/>
          <a:sy n="60" d="100"/>
        </p:scale>
        <p:origin x="-3072" y="-11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Image </a:t>
            </a:r>
            <a:endParaRPr lang="en-US" dirty="0"/>
          </a:p>
        </p:txBody>
      </p:sp>
      <p:pic>
        <p:nvPicPr>
          <p:cNvPr id="1026" name="Picture 2"/>
          <p:cNvPicPr>
            <a:picLocks noChangeAspect="1" noChangeArrowheads="1"/>
          </p:cNvPicPr>
          <p:nvPr/>
        </p:nvPicPr>
        <p:blipFill>
          <a:blip r:embed="rId2" cstate="print"/>
          <a:srcRect t="21875" r="50878" b="10938"/>
          <a:stretch>
            <a:fillRect/>
          </a:stretch>
        </p:blipFill>
        <p:spPr bwMode="auto">
          <a:xfrm>
            <a:off x="0" y="1"/>
            <a:ext cx="9144000" cy="7390490"/>
          </a:xfrm>
          <a:prstGeom prst="rect">
            <a:avLst/>
          </a:prstGeom>
          <a:noFill/>
          <a:ln w="9525">
            <a:noFill/>
            <a:miter lim="800000"/>
            <a:headEnd/>
            <a:tailEnd/>
          </a:ln>
        </p:spPr>
      </p:pic>
      <p:pic>
        <p:nvPicPr>
          <p:cNvPr id="4" name="Picture 3" descr="empowering entre.png"/>
          <p:cNvPicPr>
            <a:picLocks noChangeAspect="1"/>
          </p:cNvPicPr>
          <p:nvPr/>
        </p:nvPicPr>
        <p:blipFill>
          <a:blip r:embed="rId3" cstate="print"/>
          <a:stretch>
            <a:fillRect/>
          </a:stretch>
        </p:blipFill>
        <p:spPr>
          <a:xfrm>
            <a:off x="4876800" y="381000"/>
            <a:ext cx="3272002" cy="1295400"/>
          </a:xfrm>
          <a:prstGeom prst="rect">
            <a:avLst/>
          </a:prstGeom>
        </p:spPr>
      </p:pic>
      <p:sp>
        <p:nvSpPr>
          <p:cNvPr id="6" name="Title 1"/>
          <p:cNvSpPr>
            <a:spLocks noGrp="1"/>
          </p:cNvSpPr>
          <p:nvPr>
            <p:ph type="title"/>
          </p:nvPr>
        </p:nvSpPr>
        <p:spPr>
          <a:xfrm>
            <a:off x="3200400" y="3124200"/>
            <a:ext cx="4724400" cy="2362200"/>
          </a:xfrm>
        </p:spPr>
        <p:txBody>
          <a:bodyPr>
            <a:normAutofit/>
          </a:bodyPr>
          <a:lstStyle/>
          <a:p>
            <a:pPr algn="r"/>
            <a:r>
              <a:rPr lang="en-US" sz="2800" b="1" dirty="0" err="1" smtClean="0">
                <a:solidFill>
                  <a:srgbClr val="C00000"/>
                </a:solidFill>
                <a:latin typeface="Agency FB" pitchFamily="34" charset="0"/>
              </a:rPr>
              <a:t>Nagarathars</a:t>
            </a:r>
            <a:r>
              <a:rPr lang="en-US" sz="2800" b="1" dirty="0" smtClean="0">
                <a:solidFill>
                  <a:srgbClr val="C00000"/>
                </a:solidFill>
                <a:latin typeface="Agency FB" pitchFamily="34" charset="0"/>
              </a:rPr>
              <a:t> Fund </a:t>
            </a:r>
            <a:r>
              <a:rPr lang="en-US" sz="2800" dirty="0" smtClean="0">
                <a:solidFill>
                  <a:srgbClr val="C00000"/>
                </a:solidFill>
              </a:rPr>
              <a:t/>
            </a:r>
            <a:br>
              <a:rPr lang="en-US" sz="2800" dirty="0" smtClean="0">
                <a:solidFill>
                  <a:srgbClr val="C00000"/>
                </a:solidFill>
              </a:rPr>
            </a:br>
            <a:r>
              <a:rPr lang="en-US" sz="2800" dirty="0" smtClean="0">
                <a:solidFill>
                  <a:srgbClr val="C00000"/>
                </a:solidFill>
              </a:rPr>
              <a:t/>
            </a:r>
            <a:br>
              <a:rPr lang="en-US" sz="2800" dirty="0" smtClean="0">
                <a:solidFill>
                  <a:srgbClr val="C00000"/>
                </a:solidFill>
              </a:rPr>
            </a:br>
            <a:r>
              <a:rPr lang="en-US" sz="2800" b="1" dirty="0" smtClean="0">
                <a:solidFill>
                  <a:srgbClr val="C00000"/>
                </a:solidFill>
                <a:latin typeface="Agency FB" pitchFamily="34" charset="0"/>
              </a:rPr>
              <a:t>Empowering Entrepreneurs through</a:t>
            </a:r>
            <a:br>
              <a:rPr lang="en-US" sz="2800" b="1" dirty="0" smtClean="0">
                <a:solidFill>
                  <a:srgbClr val="C00000"/>
                </a:solidFill>
                <a:latin typeface="Agency FB" pitchFamily="34" charset="0"/>
              </a:rPr>
            </a:br>
            <a:r>
              <a:rPr lang="en-US" sz="2800" b="1" dirty="0" smtClean="0">
                <a:solidFill>
                  <a:srgbClr val="C00000"/>
                </a:solidFill>
                <a:latin typeface="Agency FB" pitchFamily="34" charset="0"/>
              </a:rPr>
              <a:t>structured financing </a:t>
            </a:r>
            <a:endParaRPr lang="en-US" sz="2800" b="1" dirty="0">
              <a:solidFill>
                <a:srgbClr val="C00000"/>
              </a:solidFill>
              <a:latin typeface="Agency FB"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latin typeface="Agency FB" pitchFamily="34" charset="0"/>
              </a:rPr>
              <a:t>How it works?</a:t>
            </a:r>
            <a:endParaRPr lang="en-US" dirty="0"/>
          </a:p>
        </p:txBody>
      </p:sp>
      <p:sp>
        <p:nvSpPr>
          <p:cNvPr id="5" name="Content Placeholder 4"/>
          <p:cNvSpPr>
            <a:spLocks noGrp="1"/>
          </p:cNvSpPr>
          <p:nvPr>
            <p:ph idx="1"/>
          </p:nvPr>
        </p:nvSpPr>
        <p:spPr/>
        <p:txBody>
          <a:bodyPr/>
          <a:lstStyle/>
          <a:p>
            <a:pPr>
              <a:buNone/>
            </a:pPr>
            <a:r>
              <a:rPr lang="en-US" b="1" dirty="0" smtClean="0">
                <a:solidFill>
                  <a:schemeClr val="tx1">
                    <a:lumMod val="50000"/>
                    <a:lumOff val="50000"/>
                  </a:schemeClr>
                </a:solidFill>
                <a:latin typeface="Agency FB" pitchFamily="34" charset="0"/>
              </a:rPr>
              <a:t>3. ROI</a:t>
            </a:r>
            <a:endParaRPr lang="en-US" b="1" dirty="0">
              <a:solidFill>
                <a:schemeClr val="tx1">
                  <a:lumMod val="50000"/>
                  <a:lumOff val="50000"/>
                </a:schemeClr>
              </a:solidFill>
              <a:latin typeface="Agency FB" pitchFamily="34" charset="0"/>
            </a:endParaRPr>
          </a:p>
        </p:txBody>
      </p:sp>
      <p:pic>
        <p:nvPicPr>
          <p:cNvPr id="21506" name="Picture 2"/>
          <p:cNvPicPr>
            <a:picLocks noChangeAspect="1" noChangeArrowheads="1"/>
          </p:cNvPicPr>
          <p:nvPr/>
        </p:nvPicPr>
        <p:blipFill>
          <a:blip r:embed="rId2" cstate="print"/>
          <a:srcRect/>
          <a:stretch>
            <a:fillRect/>
          </a:stretch>
        </p:blipFill>
        <p:spPr bwMode="auto">
          <a:xfrm>
            <a:off x="762000" y="2411306"/>
            <a:ext cx="7620000" cy="2951269"/>
          </a:xfrm>
          <a:prstGeom prst="rect">
            <a:avLst/>
          </a:prstGeom>
          <a:noFill/>
          <a:ln w="9525">
            <a:noFill/>
            <a:miter lim="800000"/>
            <a:headEnd/>
            <a:tailEnd/>
          </a:ln>
        </p:spPr>
      </p:pic>
      <p:sp>
        <p:nvSpPr>
          <p:cNvPr id="6" name="Rectangle 5"/>
          <p:cNvSpPr/>
          <p:nvPr/>
        </p:nvSpPr>
        <p:spPr>
          <a:xfrm>
            <a:off x="1447800" y="1764268"/>
            <a:ext cx="7315200" cy="369332"/>
          </a:xfrm>
          <a:prstGeom prst="rect">
            <a:avLst/>
          </a:prstGeom>
        </p:spPr>
        <p:txBody>
          <a:bodyPr wrap="square">
            <a:spAutoFit/>
          </a:bodyPr>
          <a:lstStyle/>
          <a:p>
            <a:r>
              <a:rPr lang="en-US" sz="1400" b="1" dirty="0" smtClean="0">
                <a:solidFill>
                  <a:schemeClr val="tx1">
                    <a:lumMod val="50000"/>
                    <a:lumOff val="50000"/>
                  </a:schemeClr>
                </a:solidFill>
                <a:latin typeface="Agency FB" pitchFamily="34" charset="0"/>
              </a:rPr>
              <a:t> </a:t>
            </a:r>
            <a:r>
              <a:rPr lang="en-US" b="1" dirty="0" smtClean="0">
                <a:solidFill>
                  <a:schemeClr val="tx1">
                    <a:lumMod val="50000"/>
                    <a:lumOff val="50000"/>
                  </a:schemeClr>
                </a:solidFill>
                <a:latin typeface="Agency FB" pitchFamily="34" charset="0"/>
              </a:rPr>
              <a:t>a. Investment avenues - Crowd funding, Angel investment, Venture capital and Financing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latin typeface="Agency FB" pitchFamily="34" charset="0"/>
              </a:rPr>
              <a:t>How it works?</a:t>
            </a:r>
            <a:endParaRPr lang="en-US" dirty="0"/>
          </a:p>
        </p:txBody>
      </p:sp>
      <p:sp>
        <p:nvSpPr>
          <p:cNvPr id="5" name="Content Placeholder 4"/>
          <p:cNvSpPr>
            <a:spLocks noGrp="1"/>
          </p:cNvSpPr>
          <p:nvPr>
            <p:ph idx="1"/>
          </p:nvPr>
        </p:nvSpPr>
        <p:spPr>
          <a:xfrm>
            <a:off x="533400" y="1265237"/>
            <a:ext cx="8229600" cy="4525963"/>
          </a:xfrm>
        </p:spPr>
        <p:txBody>
          <a:bodyPr/>
          <a:lstStyle/>
          <a:p>
            <a:pPr>
              <a:buNone/>
            </a:pPr>
            <a:r>
              <a:rPr lang="en-US" b="1" dirty="0" smtClean="0">
                <a:solidFill>
                  <a:schemeClr val="tx1">
                    <a:lumMod val="50000"/>
                    <a:lumOff val="50000"/>
                  </a:schemeClr>
                </a:solidFill>
                <a:latin typeface="Agency FB" pitchFamily="34" charset="0"/>
              </a:rPr>
              <a:t>3. ROI</a:t>
            </a:r>
            <a:endParaRPr lang="en-US" b="1" dirty="0">
              <a:solidFill>
                <a:schemeClr val="tx1">
                  <a:lumMod val="50000"/>
                  <a:lumOff val="50000"/>
                </a:schemeClr>
              </a:solidFill>
              <a:latin typeface="Agency FB" pitchFamily="34" charset="0"/>
            </a:endParaRPr>
          </a:p>
        </p:txBody>
      </p:sp>
      <p:sp>
        <p:nvSpPr>
          <p:cNvPr id="6" name="Rectangle 5"/>
          <p:cNvSpPr/>
          <p:nvPr/>
        </p:nvSpPr>
        <p:spPr>
          <a:xfrm>
            <a:off x="1524000" y="1447800"/>
            <a:ext cx="7315200" cy="369332"/>
          </a:xfrm>
          <a:prstGeom prst="rect">
            <a:avLst/>
          </a:prstGeom>
        </p:spPr>
        <p:txBody>
          <a:bodyPr wrap="square">
            <a:spAutoFit/>
          </a:bodyPr>
          <a:lstStyle/>
          <a:p>
            <a:r>
              <a:rPr lang="en-US" sz="1400" b="1" dirty="0" smtClean="0">
                <a:solidFill>
                  <a:schemeClr val="tx1">
                    <a:lumMod val="50000"/>
                    <a:lumOff val="50000"/>
                  </a:schemeClr>
                </a:solidFill>
                <a:latin typeface="Agency FB" pitchFamily="34" charset="0"/>
              </a:rPr>
              <a:t> </a:t>
            </a:r>
            <a:r>
              <a:rPr lang="en-US" b="1" dirty="0" smtClean="0">
                <a:solidFill>
                  <a:schemeClr val="tx1">
                    <a:lumMod val="50000"/>
                    <a:lumOff val="50000"/>
                  </a:schemeClr>
                </a:solidFill>
                <a:latin typeface="Agency FB" pitchFamily="34" charset="0"/>
              </a:rPr>
              <a:t>a. Investment avenues – Business-to-Business</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1371600" y="1905000"/>
            <a:ext cx="6591300" cy="47910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chemeClr val="accent3"/>
                </a:solidFill>
                <a:latin typeface="Agency FB" pitchFamily="34" charset="0"/>
              </a:rPr>
              <a:t>Q&amp;A</a:t>
            </a:r>
            <a:endParaRPr lang="en-US" dirty="0"/>
          </a:p>
        </p:txBody>
      </p:sp>
      <p:graphicFrame>
        <p:nvGraphicFramePr>
          <p:cNvPr id="5" name="Content Placeholder 4"/>
          <p:cNvGraphicFramePr>
            <a:graphicFrameLocks noGrp="1"/>
          </p:cNvGraphicFramePr>
          <p:nvPr>
            <p:ph idx="1"/>
          </p:nvPr>
        </p:nvGraphicFramePr>
        <p:xfrm>
          <a:off x="304800" y="1066800"/>
          <a:ext cx="8534400" cy="5195755"/>
        </p:xfrm>
        <a:graphic>
          <a:graphicData uri="http://schemas.openxmlformats.org/drawingml/2006/table">
            <a:tbl>
              <a:tblPr/>
              <a:tblGrid>
                <a:gridCol w="4932727"/>
                <a:gridCol w="1879134"/>
                <a:gridCol w="1722539"/>
              </a:tblGrid>
              <a:tr h="288475">
                <a:tc>
                  <a:txBody>
                    <a:bodyPr/>
                    <a:lstStyle/>
                    <a:p>
                      <a:pPr marL="0" marR="0" algn="ctr">
                        <a:lnSpc>
                          <a:spcPct val="115000"/>
                        </a:lnSpc>
                        <a:spcBef>
                          <a:spcPts val="0"/>
                        </a:spcBef>
                        <a:spcAft>
                          <a:spcPts val="0"/>
                        </a:spcAft>
                      </a:pPr>
                      <a:endParaRPr lang="en-US" sz="1000" dirty="0">
                        <a:solidFill>
                          <a:srgbClr val="31849B"/>
                        </a:solidFill>
                        <a:latin typeface="HelveticaNeueLT Std"/>
                        <a:ea typeface="Calibri"/>
                        <a:cs typeface="Times New Roman"/>
                      </a:endParaRPr>
                    </a:p>
                  </a:txBody>
                  <a:tcPr marL="66580" marR="66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Wingdings"/>
                        <a:buChar char=""/>
                      </a:pPr>
                      <a:r>
                        <a:rPr lang="en-US" sz="1400" dirty="0">
                          <a:solidFill>
                            <a:srgbClr val="0D0D0D"/>
                          </a:solidFill>
                          <a:latin typeface="Agency FB"/>
                          <a:ea typeface="Calibri"/>
                          <a:cs typeface="Times New Roman"/>
                        </a:rPr>
                        <a:t>India </a:t>
                      </a:r>
                      <a:endParaRPr lang="en-US" sz="1000" dirty="0">
                        <a:solidFill>
                          <a:srgbClr val="31849B"/>
                        </a:solidFill>
                        <a:latin typeface="HelveticaNeueLT Std"/>
                        <a:ea typeface="Calibri"/>
                        <a:cs typeface="Times New Roman"/>
                      </a:endParaRPr>
                    </a:p>
                  </a:txBody>
                  <a:tcPr marL="66580" marR="66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Wingdings"/>
                        <a:buChar char=""/>
                      </a:pPr>
                      <a:r>
                        <a:rPr lang="en-US" sz="1400">
                          <a:solidFill>
                            <a:srgbClr val="0D0D0D"/>
                          </a:solidFill>
                          <a:latin typeface="Agency FB"/>
                          <a:ea typeface="Calibri"/>
                          <a:cs typeface="Times New Roman"/>
                        </a:rPr>
                        <a:t>Singapore </a:t>
                      </a:r>
                      <a:endParaRPr lang="en-US" sz="1000">
                        <a:solidFill>
                          <a:srgbClr val="31849B"/>
                        </a:solidFill>
                        <a:latin typeface="HelveticaNeueLT Std"/>
                        <a:ea typeface="Calibri"/>
                        <a:cs typeface="Times New Roman"/>
                      </a:endParaRPr>
                    </a:p>
                  </a:txBody>
                  <a:tcPr marL="66580" marR="66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4816923">
                <a:tc>
                  <a:txBody>
                    <a:bodyPr/>
                    <a:lstStyle/>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smtClean="0">
                          <a:solidFill>
                            <a:srgbClr val="404040"/>
                          </a:solidFill>
                          <a:latin typeface="Agency FB"/>
                          <a:ea typeface="Calibri"/>
                          <a:cs typeface="Times New Roman"/>
                        </a:rPr>
                        <a:t>Legal </a:t>
                      </a:r>
                      <a:r>
                        <a:rPr lang="en-US" sz="1400" kern="1200" dirty="0">
                          <a:solidFill>
                            <a:srgbClr val="404040"/>
                          </a:solidFill>
                          <a:latin typeface="Agency FB"/>
                          <a:ea typeface="Calibri"/>
                          <a:cs typeface="Times New Roman"/>
                        </a:rPr>
                        <a:t>status to run </a:t>
                      </a:r>
                    </a:p>
                    <a:p>
                      <a:pPr marL="800100" marR="0" lvl="1" indent="-342900">
                        <a:lnSpc>
                          <a:spcPct val="115000"/>
                        </a:lnSpc>
                        <a:spcBef>
                          <a:spcPts val="0"/>
                        </a:spcBef>
                        <a:spcAft>
                          <a:spcPts val="0"/>
                        </a:spcAft>
                        <a:buFont typeface="Wingdings" pitchFamily="2" charset="2"/>
                        <a:buChar char="§"/>
                      </a:pPr>
                      <a:r>
                        <a:rPr lang="en-US" sz="1400" dirty="0">
                          <a:solidFill>
                            <a:srgbClr val="404040"/>
                          </a:solidFill>
                          <a:latin typeface="Agency FB"/>
                          <a:ea typeface="Calibri"/>
                          <a:cs typeface="Times New Roman"/>
                        </a:rPr>
                        <a:t>An investment network</a:t>
                      </a:r>
                      <a:endParaRPr lang="en-US" sz="1000" dirty="0">
                        <a:solidFill>
                          <a:srgbClr val="31849B"/>
                        </a:solidFill>
                        <a:latin typeface="HelveticaNeueLT Std"/>
                        <a:ea typeface="Calibri"/>
                        <a:cs typeface="Times New Roman"/>
                      </a:endParaRPr>
                    </a:p>
                    <a:p>
                      <a:pPr marL="800100" marR="0" lvl="1" indent="-342900">
                        <a:lnSpc>
                          <a:spcPct val="115000"/>
                        </a:lnSpc>
                        <a:spcBef>
                          <a:spcPts val="0"/>
                        </a:spcBef>
                        <a:spcAft>
                          <a:spcPts val="0"/>
                        </a:spcAft>
                        <a:buFont typeface="Wingdings" pitchFamily="2" charset="2"/>
                        <a:buChar char="§"/>
                      </a:pPr>
                      <a:r>
                        <a:rPr lang="en-US" sz="1400" dirty="0">
                          <a:solidFill>
                            <a:srgbClr val="404040"/>
                          </a:solidFill>
                          <a:latin typeface="Agency FB"/>
                          <a:ea typeface="Calibri"/>
                          <a:cs typeface="Times New Roman"/>
                        </a:rPr>
                        <a:t>Services associated with deposits and lending  </a:t>
                      </a:r>
                      <a:endParaRPr lang="en-US" sz="1000" dirty="0">
                        <a:solidFill>
                          <a:srgbClr val="31849B"/>
                        </a:solidFill>
                        <a:latin typeface="HelveticaNeueLT Std"/>
                        <a:ea typeface="Calibri"/>
                        <a:cs typeface="Times New Roman"/>
                      </a:endParaRPr>
                    </a:p>
                    <a:p>
                      <a:pPr marL="800100" marR="0" lvl="1" indent="-342900">
                        <a:lnSpc>
                          <a:spcPct val="115000"/>
                        </a:lnSpc>
                        <a:spcBef>
                          <a:spcPts val="0"/>
                        </a:spcBef>
                        <a:spcAft>
                          <a:spcPts val="0"/>
                        </a:spcAft>
                        <a:buFont typeface="Wingdings" pitchFamily="2" charset="2"/>
                        <a:buChar char="§"/>
                      </a:pPr>
                      <a:r>
                        <a:rPr lang="en-US" sz="1400" dirty="0">
                          <a:solidFill>
                            <a:srgbClr val="404040"/>
                          </a:solidFill>
                          <a:latin typeface="Agency FB"/>
                          <a:ea typeface="Calibri"/>
                          <a:cs typeface="Times New Roman"/>
                        </a:rPr>
                        <a:t>Legal status to manage and operate a fund </a:t>
                      </a:r>
                      <a:endParaRPr lang="en-US" sz="1000" dirty="0">
                        <a:solidFill>
                          <a:srgbClr val="31849B"/>
                        </a:solidFill>
                        <a:latin typeface="HelveticaNeueLT Std"/>
                        <a:ea typeface="Calibri"/>
                        <a:cs typeface="Times New Roman"/>
                      </a:endParaRP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smtClean="0">
                          <a:solidFill>
                            <a:srgbClr val="404040"/>
                          </a:solidFill>
                          <a:latin typeface="Agency FB"/>
                          <a:ea typeface="Calibri"/>
                          <a:cs typeface="Times New Roman"/>
                        </a:rPr>
                        <a:t>Company/Fund</a:t>
                      </a:r>
                      <a:r>
                        <a:rPr lang="en-US" sz="1400" kern="1200" baseline="0" dirty="0" smtClean="0">
                          <a:solidFill>
                            <a:srgbClr val="404040"/>
                          </a:solidFill>
                          <a:latin typeface="Agency FB"/>
                          <a:ea typeface="Calibri"/>
                          <a:cs typeface="Times New Roman"/>
                        </a:rPr>
                        <a:t> </a:t>
                      </a:r>
                      <a:r>
                        <a:rPr lang="en-US" sz="1400" kern="1200" dirty="0" smtClean="0">
                          <a:solidFill>
                            <a:srgbClr val="404040"/>
                          </a:solidFill>
                          <a:latin typeface="Agency FB"/>
                          <a:ea typeface="Calibri"/>
                          <a:cs typeface="Times New Roman"/>
                        </a:rPr>
                        <a:t>Formation cost </a:t>
                      </a:r>
                      <a:endParaRPr lang="en-US" sz="1400" kern="1200" dirty="0">
                        <a:solidFill>
                          <a:srgbClr val="404040"/>
                        </a:solidFill>
                        <a:latin typeface="Agency FB"/>
                        <a:ea typeface="Calibri"/>
                        <a:cs typeface="Times New Roman"/>
                      </a:endParaRP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smtClean="0">
                          <a:solidFill>
                            <a:srgbClr val="404040"/>
                          </a:solidFill>
                          <a:latin typeface="Agency FB"/>
                          <a:ea typeface="Calibri"/>
                          <a:cs typeface="Times New Roman"/>
                        </a:rPr>
                        <a:t>Formation cost reimbursement  method </a:t>
                      </a:r>
                      <a:endParaRPr lang="en-US" sz="1400" kern="1200" dirty="0">
                        <a:solidFill>
                          <a:srgbClr val="404040"/>
                        </a:solidFill>
                        <a:latin typeface="Agency FB"/>
                        <a:ea typeface="Calibri"/>
                        <a:cs typeface="Times New Roman"/>
                      </a:endParaRP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smtClean="0">
                          <a:solidFill>
                            <a:srgbClr val="404040"/>
                          </a:solidFill>
                          <a:latin typeface="Agency FB"/>
                          <a:ea typeface="Calibri"/>
                          <a:cs typeface="Times New Roman"/>
                        </a:rPr>
                        <a:t>Corporate </a:t>
                      </a:r>
                      <a:r>
                        <a:rPr lang="en-US" sz="1400" kern="1200" dirty="0">
                          <a:solidFill>
                            <a:srgbClr val="404040"/>
                          </a:solidFill>
                          <a:latin typeface="Agency FB"/>
                          <a:ea typeface="Calibri"/>
                          <a:cs typeface="Times New Roman"/>
                        </a:rPr>
                        <a:t>Governance </a:t>
                      </a:r>
                      <a:r>
                        <a:rPr lang="en-US" sz="1400" kern="1200" dirty="0" smtClean="0">
                          <a:solidFill>
                            <a:srgbClr val="404040"/>
                          </a:solidFill>
                          <a:latin typeface="Agency FB"/>
                          <a:ea typeface="Calibri"/>
                          <a:cs typeface="Times New Roman"/>
                        </a:rPr>
                        <a:t>requirements</a:t>
                      </a:r>
                    </a:p>
                    <a:p>
                      <a:pPr marL="800100" marR="0" lvl="1" indent="-342900" algn="l" defTabSz="914400" rtl="0" eaLnBrk="1" latinLnBrk="0" hangingPunct="1">
                        <a:lnSpc>
                          <a:spcPct val="115000"/>
                        </a:lnSpc>
                        <a:spcBef>
                          <a:spcPts val="0"/>
                        </a:spcBef>
                        <a:spcAft>
                          <a:spcPts val="0"/>
                        </a:spcAft>
                        <a:buFont typeface="Wingdings" pitchFamily="2" charset="2"/>
                        <a:buChar char="§"/>
                      </a:pPr>
                      <a:r>
                        <a:rPr lang="en-US" sz="1400" kern="1200" dirty="0" smtClean="0">
                          <a:solidFill>
                            <a:srgbClr val="404040"/>
                          </a:solidFill>
                          <a:latin typeface="Agency FB"/>
                          <a:ea typeface="Calibri"/>
                          <a:cs typeface="Times New Roman"/>
                        </a:rPr>
                        <a:t>Criteria to form the IC and its obligations</a:t>
                      </a:r>
                    </a:p>
                    <a:p>
                      <a:pPr marL="800100" marR="0" lvl="1" indent="-342900" algn="l" defTabSz="914400" rtl="0" eaLnBrk="1" latinLnBrk="0" hangingPunct="1">
                        <a:lnSpc>
                          <a:spcPct val="115000"/>
                        </a:lnSpc>
                        <a:spcBef>
                          <a:spcPts val="0"/>
                        </a:spcBef>
                        <a:spcAft>
                          <a:spcPts val="0"/>
                        </a:spcAft>
                        <a:buFont typeface="Wingdings" pitchFamily="2" charset="2"/>
                        <a:buChar char="§"/>
                      </a:pPr>
                      <a:r>
                        <a:rPr lang="en-US" sz="1400" kern="1200" dirty="0" smtClean="0">
                          <a:solidFill>
                            <a:srgbClr val="404040"/>
                          </a:solidFill>
                          <a:latin typeface="Agency FB"/>
                          <a:ea typeface="Calibri"/>
                          <a:cs typeface="Times New Roman"/>
                        </a:rPr>
                        <a:t>Participation of Independent</a:t>
                      </a:r>
                      <a:r>
                        <a:rPr lang="en-US" sz="1400" kern="1200" baseline="0" dirty="0" smtClean="0">
                          <a:solidFill>
                            <a:srgbClr val="404040"/>
                          </a:solidFill>
                          <a:latin typeface="Agency FB"/>
                          <a:ea typeface="Calibri"/>
                          <a:cs typeface="Times New Roman"/>
                        </a:rPr>
                        <a:t> Directors, Domain experts  </a:t>
                      </a:r>
                      <a:r>
                        <a:rPr lang="en-US" sz="1400" kern="1200" dirty="0" smtClean="0">
                          <a:solidFill>
                            <a:srgbClr val="404040"/>
                          </a:solidFill>
                          <a:latin typeface="Agency FB"/>
                          <a:ea typeface="Calibri"/>
                          <a:cs typeface="Times New Roman"/>
                        </a:rPr>
                        <a:t> </a:t>
                      </a:r>
                    </a:p>
                    <a:p>
                      <a:pPr marL="800100" marR="0" lvl="1" indent="-342900" algn="l" defTabSz="914400" rtl="0" eaLnBrk="1" latinLnBrk="0" hangingPunct="1">
                        <a:lnSpc>
                          <a:spcPct val="115000"/>
                        </a:lnSpc>
                        <a:spcBef>
                          <a:spcPts val="0"/>
                        </a:spcBef>
                        <a:spcAft>
                          <a:spcPts val="0"/>
                        </a:spcAft>
                        <a:buFont typeface="Wingdings" pitchFamily="2" charset="2"/>
                        <a:buChar char="§"/>
                      </a:pPr>
                      <a:r>
                        <a:rPr lang="en-US" sz="1400" kern="1200" dirty="0" smtClean="0">
                          <a:solidFill>
                            <a:srgbClr val="404040"/>
                          </a:solidFill>
                          <a:latin typeface="Agency FB"/>
                          <a:ea typeface="Calibri"/>
                          <a:cs typeface="Times New Roman"/>
                        </a:rPr>
                        <a:t>Auditors </a:t>
                      </a:r>
                      <a:endParaRPr lang="en-US" sz="1400" kern="1200" dirty="0">
                        <a:solidFill>
                          <a:srgbClr val="404040"/>
                        </a:solidFill>
                        <a:latin typeface="Agency FB"/>
                        <a:ea typeface="Calibri"/>
                        <a:cs typeface="Times New Roman"/>
                      </a:endParaRP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smtClean="0">
                          <a:solidFill>
                            <a:srgbClr val="404040"/>
                          </a:solidFill>
                          <a:latin typeface="Agency FB"/>
                          <a:ea typeface="Calibri"/>
                          <a:cs typeface="Times New Roman"/>
                        </a:rPr>
                        <a:t>Fund - Domiciled jurisdiction </a:t>
                      </a: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smtClean="0">
                          <a:solidFill>
                            <a:srgbClr val="404040"/>
                          </a:solidFill>
                          <a:latin typeface="Agency FB"/>
                          <a:ea typeface="Calibri"/>
                          <a:cs typeface="Times New Roman"/>
                        </a:rPr>
                        <a:t>Currency restrictions </a:t>
                      </a: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smtClean="0">
                          <a:solidFill>
                            <a:srgbClr val="404040"/>
                          </a:solidFill>
                          <a:latin typeface="Agency FB"/>
                          <a:ea typeface="Calibri"/>
                          <a:cs typeface="Times New Roman"/>
                        </a:rPr>
                        <a:t>Min-Max </a:t>
                      </a:r>
                      <a:r>
                        <a:rPr lang="en-US" sz="1400" kern="1200" dirty="0">
                          <a:solidFill>
                            <a:srgbClr val="404040"/>
                          </a:solidFill>
                          <a:latin typeface="Agency FB"/>
                          <a:ea typeface="Calibri"/>
                          <a:cs typeface="Times New Roman"/>
                        </a:rPr>
                        <a:t>caps on Investments  </a:t>
                      </a: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a:solidFill>
                            <a:srgbClr val="404040"/>
                          </a:solidFill>
                          <a:latin typeface="Agency FB"/>
                          <a:ea typeface="Calibri"/>
                          <a:cs typeface="Times New Roman"/>
                        </a:rPr>
                        <a:t>Investor profile (Individual or Business)  </a:t>
                      </a: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a:solidFill>
                            <a:srgbClr val="404040"/>
                          </a:solidFill>
                          <a:latin typeface="Agency FB"/>
                          <a:ea typeface="Calibri"/>
                          <a:cs typeface="Times New Roman"/>
                        </a:rPr>
                        <a:t>Restrictions on types of Investors (Local, Foreign, NRIs, PEP etc) </a:t>
                      </a: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a:solidFill>
                            <a:srgbClr val="404040"/>
                          </a:solidFill>
                          <a:latin typeface="Agency FB"/>
                          <a:ea typeface="Calibri"/>
                          <a:cs typeface="Times New Roman"/>
                        </a:rPr>
                        <a:t>Taxation </a:t>
                      </a: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a:solidFill>
                            <a:srgbClr val="404040"/>
                          </a:solidFill>
                          <a:latin typeface="Agency FB"/>
                          <a:ea typeface="Calibri"/>
                          <a:cs typeface="Times New Roman"/>
                        </a:rPr>
                        <a:t>Maturity of Alternative Financing </a:t>
                      </a:r>
                      <a:r>
                        <a:rPr lang="en-US" sz="1400" kern="1200" dirty="0" smtClean="0">
                          <a:solidFill>
                            <a:srgbClr val="404040"/>
                          </a:solidFill>
                          <a:latin typeface="Agency FB"/>
                          <a:ea typeface="Calibri"/>
                          <a:cs typeface="Times New Roman"/>
                        </a:rPr>
                        <a:t>schemes</a:t>
                      </a:r>
                      <a:r>
                        <a:rPr lang="en-US" sz="1400" kern="1200" baseline="0" dirty="0" smtClean="0">
                          <a:solidFill>
                            <a:srgbClr val="404040"/>
                          </a:solidFill>
                          <a:latin typeface="Agency FB"/>
                          <a:ea typeface="Calibri"/>
                          <a:cs typeface="Times New Roman"/>
                        </a:rPr>
                        <a:t> in the given countries </a:t>
                      </a:r>
                      <a:endParaRPr lang="en-US" sz="1400" kern="1200" dirty="0">
                        <a:solidFill>
                          <a:srgbClr val="404040"/>
                        </a:solidFill>
                        <a:latin typeface="Agency FB"/>
                        <a:ea typeface="Calibri"/>
                        <a:cs typeface="Times New Roman"/>
                      </a:endParaRP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a:solidFill>
                            <a:srgbClr val="404040"/>
                          </a:solidFill>
                          <a:latin typeface="Agency FB"/>
                          <a:ea typeface="Calibri"/>
                          <a:cs typeface="Times New Roman"/>
                        </a:rPr>
                        <a:t>Technology readiness for each type of financing </a:t>
                      </a:r>
                      <a:r>
                        <a:rPr lang="en-US" sz="1400" kern="1200" dirty="0" smtClean="0">
                          <a:solidFill>
                            <a:srgbClr val="404040"/>
                          </a:solidFill>
                          <a:latin typeface="Agency FB"/>
                          <a:ea typeface="Calibri"/>
                          <a:cs typeface="Times New Roman"/>
                        </a:rPr>
                        <a:t>options</a:t>
                      </a: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dirty="0" smtClean="0">
                          <a:solidFill>
                            <a:srgbClr val="404040"/>
                          </a:solidFill>
                          <a:latin typeface="Agency FB"/>
                          <a:ea typeface="Calibri"/>
                          <a:cs typeface="Times New Roman"/>
                        </a:rPr>
                        <a:t>Specific restrictions from Banks</a:t>
                      </a:r>
                      <a:r>
                        <a:rPr lang="en-US" sz="1400" kern="1200" baseline="0" dirty="0" smtClean="0">
                          <a:solidFill>
                            <a:srgbClr val="404040"/>
                          </a:solidFill>
                          <a:latin typeface="Agency FB"/>
                          <a:ea typeface="Calibri"/>
                          <a:cs typeface="Times New Roman"/>
                        </a:rPr>
                        <a:t>/Financial Institutions</a:t>
                      </a:r>
                    </a:p>
                    <a:p>
                      <a:pPr marL="342900" marR="0" lvl="0" indent="-342900" algn="l" defTabSz="914400" rtl="0" eaLnBrk="1" latinLnBrk="0" hangingPunct="1">
                        <a:lnSpc>
                          <a:spcPct val="115000"/>
                        </a:lnSpc>
                        <a:spcBef>
                          <a:spcPts val="0"/>
                        </a:spcBef>
                        <a:spcAft>
                          <a:spcPts val="0"/>
                        </a:spcAft>
                        <a:buFont typeface="+mj-lt"/>
                        <a:buAutoNum type="arabicPeriod"/>
                      </a:pPr>
                      <a:r>
                        <a:rPr lang="en-US" sz="1400" kern="1200" baseline="0" dirty="0" smtClean="0">
                          <a:solidFill>
                            <a:srgbClr val="404040"/>
                          </a:solidFill>
                          <a:latin typeface="Agency FB"/>
                          <a:ea typeface="Calibri"/>
                          <a:cs typeface="Times New Roman"/>
                        </a:rPr>
                        <a:t> </a:t>
                      </a:r>
                      <a:endParaRPr lang="en-US" sz="1400" kern="1200" dirty="0">
                        <a:solidFill>
                          <a:srgbClr val="404040"/>
                        </a:solidFill>
                        <a:latin typeface="Agency FB"/>
                        <a:ea typeface="Calibri"/>
                        <a:cs typeface="Times New Roman"/>
                      </a:endParaRPr>
                    </a:p>
                  </a:txBody>
                  <a:tcPr marL="66580" marR="66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n-US" sz="1000" dirty="0">
                        <a:solidFill>
                          <a:srgbClr val="0D0D0D"/>
                        </a:solidFill>
                        <a:latin typeface="Agency FB"/>
                        <a:ea typeface="Calibri"/>
                        <a:cs typeface="Times New Roman"/>
                      </a:endParaRPr>
                    </a:p>
                  </a:txBody>
                  <a:tcPr marL="66580" marR="66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n-US" sz="1000" dirty="0">
                        <a:solidFill>
                          <a:srgbClr val="0D0D0D"/>
                        </a:solidFill>
                        <a:latin typeface="Agency FB"/>
                        <a:ea typeface="Calibri"/>
                        <a:cs typeface="Times New Roman"/>
                      </a:endParaRPr>
                    </a:p>
                  </a:txBody>
                  <a:tcPr marL="66580" marR="66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124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solidFill>
                  <a:schemeClr val="accent3"/>
                </a:solidFill>
                <a:latin typeface="Agency FB" pitchFamily="34" charset="0"/>
                <a:ea typeface="+mj-ea"/>
                <a:cs typeface="+mj-cs"/>
              </a:rPr>
              <a:t>Next steps?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1371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solidFill>
                  <a:schemeClr val="accent3"/>
                </a:solidFill>
                <a:latin typeface="Agency FB" pitchFamily="34" charset="0"/>
                <a:ea typeface="+mj-ea"/>
                <a:cs typeface="+mj-cs"/>
              </a:rPr>
              <a:t>Thank you!</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050" name="Rectangle 2"/>
          <p:cNvSpPr>
            <a:spLocks noChangeArrowheads="1"/>
          </p:cNvSpPr>
          <p:nvPr/>
        </p:nvSpPr>
        <p:spPr bwMode="auto">
          <a:xfrm>
            <a:off x="304800" y="4495800"/>
            <a:ext cx="84582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Investing in any business involves risks, including illiquidity, lack of dividends, loss of investment and dilution, and it should be done only as part of a diversified portfolio. This proposal is targeted exclusively at investors who are sufficiently sophisticated to understand these risks and make their own investment decisions, based on their knowledge, experience and financial capacity. You will only be able to invest through this once you are registered and deemed suitable for this type of investment.</a:t>
            </a:r>
            <a:b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Investments can only be made on the basis of information provided in the pitches by the businesses concerned, full details of which are available to authorized Investor Members only. The Company takes no responsibility for this information or for any recommendations or opinions made by the businesses. Communications made by The Company, through this document or any other medium, are not intended to be promotions of any individual investment opportunity, not do they constitute financial, legal or tax advice. Further, nothing on this proposal shall be construed as an offer to sell, or a solicitation of an offer to buy, any security to any person in any jurisdiction to whom or in which such offer, solicitation or sale would be unlawful under the laws of that jurisdiction.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solidFill>
                  <a:schemeClr val="accent1"/>
                </a:solidFill>
                <a:latin typeface="Agency FB" pitchFamily="34" charset="0"/>
              </a:rPr>
              <a:t>Nagarathars</a:t>
            </a:r>
            <a:r>
              <a:rPr lang="en-US" b="1" dirty="0" smtClean="0">
                <a:solidFill>
                  <a:schemeClr val="accent1"/>
                </a:solidFill>
                <a:latin typeface="Agency FB" pitchFamily="34" charset="0"/>
              </a:rPr>
              <a:t> Fund</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
            </a:pPr>
            <a:r>
              <a:rPr lang="en-US" dirty="0" smtClean="0">
                <a:solidFill>
                  <a:schemeClr val="tx1">
                    <a:lumMod val="65000"/>
                    <a:lumOff val="35000"/>
                  </a:schemeClr>
                </a:solidFill>
                <a:latin typeface="Agency FB" pitchFamily="34" charset="0"/>
              </a:rPr>
              <a:t>Explore the possibilities of setting up an exclusive fund   called “ </a:t>
            </a:r>
            <a:r>
              <a:rPr lang="en-US" dirty="0" err="1" smtClean="0">
                <a:solidFill>
                  <a:schemeClr val="tx1">
                    <a:lumMod val="65000"/>
                    <a:lumOff val="35000"/>
                  </a:schemeClr>
                </a:solidFill>
                <a:latin typeface="Agency FB" pitchFamily="34" charset="0"/>
              </a:rPr>
              <a:t>N.Entrepreneurs</a:t>
            </a:r>
            <a:r>
              <a:rPr lang="en-US" dirty="0" smtClean="0">
                <a:solidFill>
                  <a:schemeClr val="tx1">
                    <a:lumMod val="65000"/>
                    <a:lumOff val="35000"/>
                  </a:schemeClr>
                </a:solidFill>
                <a:latin typeface="Agency FB" pitchFamily="34" charset="0"/>
              </a:rPr>
              <a:t>’ Fund” to encourage talented and able </a:t>
            </a:r>
          </a:p>
          <a:p>
            <a:pPr>
              <a:buFont typeface="Wingdings" pitchFamily="2" charset="2"/>
              <a:buChar char="§"/>
            </a:pPr>
            <a:r>
              <a:rPr lang="en-US" dirty="0" err="1" smtClean="0">
                <a:solidFill>
                  <a:schemeClr val="tx1">
                    <a:lumMod val="65000"/>
                    <a:lumOff val="35000"/>
                  </a:schemeClr>
                </a:solidFill>
                <a:latin typeface="Agency FB" pitchFamily="34" charset="0"/>
              </a:rPr>
              <a:t>Nagarathars</a:t>
            </a:r>
            <a:r>
              <a:rPr lang="en-US" dirty="0" smtClean="0">
                <a:solidFill>
                  <a:schemeClr val="tx1">
                    <a:lumMod val="65000"/>
                    <a:lumOff val="35000"/>
                  </a:schemeClr>
                </a:solidFill>
                <a:latin typeface="Agency FB" pitchFamily="34" charset="0"/>
              </a:rPr>
              <a:t> to enter and expand in their  business and entrepreneurial capabilities.  </a:t>
            </a:r>
            <a:endParaRPr lang="en-US" dirty="0" err="1" smtClean="0">
              <a:solidFill>
                <a:schemeClr val="tx1">
                  <a:lumMod val="65000"/>
                  <a:lumOff val="35000"/>
                </a:schemeClr>
              </a:solidFill>
              <a:latin typeface="Agency FB" pitchFamily="34" charset="0"/>
            </a:endParaRPr>
          </a:p>
          <a:p>
            <a:pPr>
              <a:buFont typeface="Wingdings" pitchFamily="2" charset="2"/>
              <a:buChar char="§"/>
            </a:pPr>
            <a:r>
              <a:rPr lang="en-US" dirty="0" smtClean="0">
                <a:solidFill>
                  <a:schemeClr val="tx1">
                    <a:lumMod val="65000"/>
                    <a:lumOff val="35000"/>
                  </a:schemeClr>
                </a:solidFill>
                <a:latin typeface="Agency FB" pitchFamily="34" charset="0"/>
              </a:rPr>
              <a:t>Arrange and conduct deliberations and discussions  with bankers/investment professionals/venture capitalists and find a more appropriate method of establishing such a “Fund” </a:t>
            </a:r>
            <a:r>
              <a:rPr lang="en-US" sz="3100" dirty="0" smtClean="0">
                <a:solidFill>
                  <a:schemeClr val="tx1">
                    <a:lumMod val="65000"/>
                    <a:lumOff val="35000"/>
                  </a:schemeClr>
                </a:solidFill>
                <a:latin typeface="Agency FB" pitchFamily="34" charset="0"/>
              </a:rPr>
              <a:t>. </a:t>
            </a:r>
          </a:p>
          <a:p>
            <a:pPr>
              <a:buFont typeface="Wingdings" pitchFamily="2" charset="2"/>
              <a:buChar char="§"/>
            </a:pPr>
            <a:r>
              <a:rPr lang="en-US" dirty="0" smtClean="0">
                <a:solidFill>
                  <a:schemeClr val="tx1">
                    <a:lumMod val="65000"/>
                    <a:lumOff val="35000"/>
                  </a:schemeClr>
                </a:solidFill>
                <a:latin typeface="Agency FB" pitchFamily="34" charset="0"/>
              </a:rPr>
              <a:t>Arrange Road Shows along with Fund Managers/leaders  in all International/Indian Main cities where investible </a:t>
            </a:r>
            <a:r>
              <a:rPr lang="en-US" dirty="0" err="1" smtClean="0">
                <a:solidFill>
                  <a:schemeClr val="tx1">
                    <a:lumMod val="65000"/>
                    <a:lumOff val="35000"/>
                  </a:schemeClr>
                </a:solidFill>
                <a:latin typeface="Agency FB" pitchFamily="34" charset="0"/>
              </a:rPr>
              <a:t>Nagarathar</a:t>
            </a:r>
            <a:r>
              <a:rPr lang="en-US" dirty="0" smtClean="0">
                <a:solidFill>
                  <a:schemeClr val="tx1">
                    <a:lumMod val="65000"/>
                    <a:lumOff val="35000"/>
                  </a:schemeClr>
                </a:solidFill>
                <a:latin typeface="Agency FB" pitchFamily="34" charset="0"/>
              </a:rPr>
              <a:t> communities reside/domicile to facilitate setting up “the Fund”. </a:t>
            </a:r>
          </a:p>
          <a:p>
            <a:pPr>
              <a:buFont typeface="Wingdings" pitchFamily="2" charset="2"/>
              <a:buChar char="§"/>
            </a:pPr>
            <a:r>
              <a:rPr lang="en-US" dirty="0" smtClean="0">
                <a:solidFill>
                  <a:schemeClr val="tx1">
                    <a:lumMod val="65000"/>
                    <a:lumOff val="35000"/>
                  </a:schemeClr>
                </a:solidFill>
                <a:latin typeface="Agency FB" pitchFamily="34" charset="0"/>
              </a:rPr>
              <a:t>This will help bring credibility to the IBCN initiatives as it would be looked upon as one of the constructive and useful step forward in bringing back the entrepreneurial capabilities of </a:t>
            </a:r>
            <a:r>
              <a:rPr lang="en-US" dirty="0" err="1" smtClean="0">
                <a:solidFill>
                  <a:schemeClr val="tx1">
                    <a:lumMod val="65000"/>
                    <a:lumOff val="35000"/>
                  </a:schemeClr>
                </a:solidFill>
                <a:latin typeface="Agency FB" pitchFamily="34" charset="0"/>
              </a:rPr>
              <a:t>Nagarathars</a:t>
            </a:r>
            <a:r>
              <a:rPr lang="en-US" dirty="0" smtClean="0">
                <a:solidFill>
                  <a:schemeClr val="tx1">
                    <a:lumMod val="65000"/>
                    <a:lumOff val="35000"/>
                  </a:schemeClr>
                </a:solidFill>
                <a:latin typeface="Agency FB" pitchFamily="34" charset="0"/>
              </a:rPr>
              <a:t> to the world focus again.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628650" y="1498936"/>
            <a:ext cx="2224118" cy="2495005"/>
          </a:xfrm>
          <a:prstGeom prst="rect">
            <a:avLst/>
          </a:prstGeom>
          <a:noFill/>
          <a:ln w="9525">
            <a:noFill/>
            <a:miter lim="800000"/>
            <a:headEnd/>
            <a:tailEnd/>
          </a:ln>
        </p:spPr>
      </p:pic>
      <p:pic>
        <p:nvPicPr>
          <p:cNvPr id="2054" name="Picture 6"/>
          <p:cNvPicPr>
            <a:picLocks noChangeAspect="1" noChangeArrowheads="1"/>
          </p:cNvPicPr>
          <p:nvPr/>
        </p:nvPicPr>
        <p:blipFill>
          <a:blip r:embed="rId3" cstate="print"/>
          <a:srcRect/>
          <a:stretch>
            <a:fillRect/>
          </a:stretch>
        </p:blipFill>
        <p:spPr bwMode="auto">
          <a:xfrm>
            <a:off x="6191250" y="1536370"/>
            <a:ext cx="2190750" cy="2457573"/>
          </a:xfrm>
          <a:prstGeom prst="rect">
            <a:avLst/>
          </a:prstGeom>
          <a:noFill/>
          <a:ln w="9525">
            <a:noFill/>
            <a:miter lim="800000"/>
            <a:headEnd/>
            <a:tailEnd/>
          </a:ln>
        </p:spPr>
      </p:pic>
      <p:pic>
        <p:nvPicPr>
          <p:cNvPr id="6" name="Picture 8"/>
          <p:cNvPicPr>
            <a:picLocks noChangeAspect="1" noChangeArrowheads="1"/>
          </p:cNvPicPr>
          <p:nvPr/>
        </p:nvPicPr>
        <p:blipFill>
          <a:blip r:embed="rId4" cstate="print"/>
          <a:srcRect/>
          <a:stretch>
            <a:fillRect/>
          </a:stretch>
        </p:blipFill>
        <p:spPr bwMode="auto">
          <a:xfrm>
            <a:off x="3048000" y="1822608"/>
            <a:ext cx="2971800" cy="3409950"/>
          </a:xfrm>
          <a:prstGeom prst="rect">
            <a:avLst/>
          </a:prstGeom>
          <a:noFill/>
          <a:ln w="9525">
            <a:noFill/>
            <a:miter lim="800000"/>
            <a:headEnd/>
            <a:tailEnd/>
          </a:ln>
        </p:spPr>
      </p:pic>
      <p:sp>
        <p:nvSpPr>
          <p:cNvPr id="7" name="TextBox 6"/>
          <p:cNvSpPr txBox="1"/>
          <p:nvPr/>
        </p:nvSpPr>
        <p:spPr>
          <a:xfrm>
            <a:off x="685800" y="3988474"/>
            <a:ext cx="2133600" cy="707886"/>
          </a:xfrm>
          <a:prstGeom prst="rect">
            <a:avLst/>
          </a:prstGeom>
          <a:noFill/>
        </p:spPr>
        <p:txBody>
          <a:bodyPr wrap="square" rtlCol="0">
            <a:spAutoFit/>
          </a:bodyPr>
          <a:lstStyle/>
          <a:p>
            <a:pPr algn="ctr"/>
            <a:r>
              <a:rPr lang="en-US" sz="2000" dirty="0" smtClean="0">
                <a:latin typeface="Agency FB" pitchFamily="34" charset="0"/>
              </a:rPr>
              <a:t>Help the community and get rewarded </a:t>
            </a:r>
            <a:endParaRPr lang="en-US" sz="2000" dirty="0">
              <a:latin typeface="Agency FB" pitchFamily="34" charset="0"/>
            </a:endParaRPr>
          </a:p>
        </p:txBody>
      </p:sp>
      <p:sp>
        <p:nvSpPr>
          <p:cNvPr id="11" name="TextBox 10"/>
          <p:cNvSpPr txBox="1"/>
          <p:nvPr/>
        </p:nvSpPr>
        <p:spPr>
          <a:xfrm>
            <a:off x="6172200" y="3937337"/>
            <a:ext cx="2133600" cy="1015663"/>
          </a:xfrm>
          <a:prstGeom prst="rect">
            <a:avLst/>
          </a:prstGeom>
          <a:noFill/>
        </p:spPr>
        <p:txBody>
          <a:bodyPr wrap="square" rtlCol="0">
            <a:spAutoFit/>
          </a:bodyPr>
          <a:lstStyle/>
          <a:p>
            <a:pPr algn="ctr"/>
            <a:r>
              <a:rPr lang="en-US" sz="2000" dirty="0" smtClean="0">
                <a:latin typeface="Agency FB" pitchFamily="34" charset="0"/>
              </a:rPr>
              <a:t>Easy access to funding during any stage of the business</a:t>
            </a:r>
            <a:endParaRPr lang="en-US" sz="2000" dirty="0">
              <a:latin typeface="Agency FB" pitchFamily="34" charset="0"/>
            </a:endParaRPr>
          </a:p>
        </p:txBody>
      </p:sp>
      <p:sp>
        <p:nvSpPr>
          <p:cNvPr id="12" name="Title 11"/>
          <p:cNvSpPr>
            <a:spLocks noGrp="1"/>
          </p:cNvSpPr>
          <p:nvPr>
            <p:ph type="title"/>
          </p:nvPr>
        </p:nvSpPr>
        <p:spPr/>
        <p:txBody>
          <a:bodyPr>
            <a:normAutofit fontScale="90000"/>
          </a:bodyPr>
          <a:lstStyle/>
          <a:p>
            <a:r>
              <a:rPr lang="en-US" b="1" dirty="0" smtClean="0">
                <a:solidFill>
                  <a:schemeClr val="accent3"/>
                </a:solidFill>
                <a:latin typeface="Agency FB" pitchFamily="34" charset="0"/>
              </a:rPr>
              <a:t>How EHC can help Investors and Businesses? </a:t>
            </a:r>
            <a:endParaRPr lang="en-US" b="1" dirty="0">
              <a:solidFill>
                <a:schemeClr val="accent3"/>
              </a:solidFill>
              <a:latin typeface="Agency FB" pitchFamily="34" charset="0"/>
            </a:endParaRPr>
          </a:p>
        </p:txBody>
      </p:sp>
      <p:sp>
        <p:nvSpPr>
          <p:cNvPr id="10" name="TextBox 9"/>
          <p:cNvSpPr txBox="1"/>
          <p:nvPr/>
        </p:nvSpPr>
        <p:spPr>
          <a:xfrm>
            <a:off x="457200" y="5311914"/>
            <a:ext cx="2590800" cy="707886"/>
          </a:xfrm>
          <a:prstGeom prst="rect">
            <a:avLst/>
          </a:prstGeom>
          <a:noFill/>
        </p:spPr>
        <p:txBody>
          <a:bodyPr wrap="square" rtlCol="0">
            <a:spAutoFit/>
          </a:bodyPr>
          <a:lstStyle/>
          <a:p>
            <a:pPr algn="ctr"/>
            <a:r>
              <a:rPr lang="en-US" sz="2000" b="1" dirty="0" smtClean="0">
                <a:solidFill>
                  <a:schemeClr val="accent6">
                    <a:lumMod val="75000"/>
                  </a:schemeClr>
                </a:solidFill>
                <a:latin typeface="Agency FB" pitchFamily="34" charset="0"/>
              </a:rPr>
              <a:t>Diversify risks through various options to choose </a:t>
            </a:r>
            <a:endParaRPr lang="en-US" sz="2000" b="1" dirty="0">
              <a:solidFill>
                <a:schemeClr val="accent6">
                  <a:lumMod val="75000"/>
                </a:schemeClr>
              </a:solidFill>
              <a:latin typeface="Agency FB" pitchFamily="34" charset="0"/>
            </a:endParaRPr>
          </a:p>
        </p:txBody>
      </p:sp>
      <p:sp>
        <p:nvSpPr>
          <p:cNvPr id="13" name="TextBox 12"/>
          <p:cNvSpPr txBox="1"/>
          <p:nvPr/>
        </p:nvSpPr>
        <p:spPr>
          <a:xfrm>
            <a:off x="5943600" y="5080337"/>
            <a:ext cx="2590800" cy="1015663"/>
          </a:xfrm>
          <a:prstGeom prst="rect">
            <a:avLst/>
          </a:prstGeom>
          <a:noFill/>
        </p:spPr>
        <p:txBody>
          <a:bodyPr wrap="square" rtlCol="0">
            <a:spAutoFit/>
          </a:bodyPr>
          <a:lstStyle/>
          <a:p>
            <a:pPr algn="ctr"/>
            <a:r>
              <a:rPr lang="en-US" sz="2000" b="1" dirty="0" smtClean="0">
                <a:solidFill>
                  <a:schemeClr val="accent6">
                    <a:lumMod val="75000"/>
                  </a:schemeClr>
                </a:solidFill>
                <a:latin typeface="Agency FB" pitchFamily="34" charset="0"/>
              </a:rPr>
              <a:t>Funding and business advisory services to reach the full potential</a:t>
            </a:r>
            <a:endParaRPr lang="en-US" sz="2000" b="1" dirty="0">
              <a:solidFill>
                <a:schemeClr val="accent6">
                  <a:lumMod val="75000"/>
                </a:schemeClr>
              </a:solidFill>
              <a:latin typeface="Agency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latin typeface="Agency FB" pitchFamily="34" charset="0"/>
              </a:rPr>
              <a:t>In a nutshell </a:t>
            </a:r>
            <a:endParaRPr lang="en-US" dirty="0"/>
          </a:p>
        </p:txBody>
      </p:sp>
      <p:graphicFrame>
        <p:nvGraphicFramePr>
          <p:cNvPr id="4" name="Content Placeholder 3"/>
          <p:cNvGraphicFramePr>
            <a:graphicFrameLocks noGrp="1"/>
          </p:cNvGraphicFramePr>
          <p:nvPr>
            <p:ph idx="1"/>
          </p:nvPr>
        </p:nvGraphicFramePr>
        <p:xfrm>
          <a:off x="304800" y="1143001"/>
          <a:ext cx="8534400" cy="5486400"/>
        </p:xfrm>
        <a:graphic>
          <a:graphicData uri="http://schemas.openxmlformats.org/drawingml/2006/table">
            <a:tbl>
              <a:tblPr>
                <a:tableStyleId>{46F890A9-2807-4EBB-B81D-B2AA78EC7F39}</a:tableStyleId>
              </a:tblPr>
              <a:tblGrid>
                <a:gridCol w="4419600"/>
                <a:gridCol w="4114800"/>
              </a:tblGrid>
              <a:tr h="430608">
                <a:tc>
                  <a:txBody>
                    <a:bodyPr/>
                    <a:lstStyle/>
                    <a:p>
                      <a:pPr marL="0" marR="0" algn="ctr">
                        <a:lnSpc>
                          <a:spcPct val="115000"/>
                        </a:lnSpc>
                        <a:spcBef>
                          <a:spcPts val="0"/>
                        </a:spcBef>
                        <a:spcAft>
                          <a:spcPts val="0"/>
                        </a:spcAft>
                      </a:pPr>
                      <a:r>
                        <a:rPr lang="en-US" sz="2400" b="1" dirty="0">
                          <a:latin typeface="Agency FB" pitchFamily="34" charset="0"/>
                        </a:rPr>
                        <a:t>Investors </a:t>
                      </a:r>
                      <a:endParaRPr lang="en-US" sz="2400" b="1" dirty="0">
                        <a:solidFill>
                          <a:srgbClr val="31849B"/>
                        </a:solidFill>
                        <a:latin typeface="Agency FB" pitchFamily="34"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b="1" dirty="0">
                          <a:latin typeface="Agency FB" pitchFamily="34" charset="0"/>
                        </a:rPr>
                        <a:t>Businesses </a:t>
                      </a:r>
                      <a:endParaRPr lang="en-US" sz="2400" b="1" dirty="0">
                        <a:solidFill>
                          <a:srgbClr val="31849B"/>
                        </a:solidFill>
                        <a:latin typeface="Agency FB" pitchFamily="34" charset="0"/>
                        <a:ea typeface="Calibri"/>
                        <a:cs typeface="Times New Roman"/>
                      </a:endParaRPr>
                    </a:p>
                  </a:txBody>
                  <a:tcPr marL="68580" marR="68580" marT="0" marB="0"/>
                </a:tc>
              </a:tr>
              <a:tr h="4391256">
                <a:tc rowSpan="2">
                  <a:txBody>
                    <a:bodyPr/>
                    <a:lstStyle/>
                    <a:p>
                      <a:pPr marL="342900" marR="0" lvl="0" indent="-342900">
                        <a:lnSpc>
                          <a:spcPct val="115000"/>
                        </a:lnSpc>
                        <a:spcBef>
                          <a:spcPts val="0"/>
                        </a:spcBef>
                        <a:spcAft>
                          <a:spcPts val="0"/>
                        </a:spcAft>
                        <a:buFont typeface="Wingdings"/>
                        <a:buChar char=""/>
                      </a:pPr>
                      <a:r>
                        <a:rPr lang="en-US" sz="2400" dirty="0" smtClean="0">
                          <a:latin typeface="Agency FB" pitchFamily="34" charset="0"/>
                        </a:rPr>
                        <a:t>Manage </a:t>
                      </a:r>
                      <a:r>
                        <a:rPr lang="en-US" sz="2400" dirty="0">
                          <a:latin typeface="Agency FB" pitchFamily="34" charset="0"/>
                        </a:rPr>
                        <a:t>risks through diversification</a:t>
                      </a:r>
                      <a:endParaRPr lang="en-US" sz="2400" dirty="0">
                        <a:solidFill>
                          <a:srgbClr val="31849B"/>
                        </a:solidFill>
                        <a:latin typeface="Agency FB" pitchFamily="34" charset="0"/>
                        <a:ea typeface="Calibri"/>
                        <a:cs typeface="Times New Roman"/>
                      </a:endParaRPr>
                    </a:p>
                    <a:p>
                      <a:pPr marL="342900" marR="0" lvl="0" indent="-342900">
                        <a:lnSpc>
                          <a:spcPct val="115000"/>
                        </a:lnSpc>
                        <a:spcBef>
                          <a:spcPts val="0"/>
                        </a:spcBef>
                        <a:spcAft>
                          <a:spcPts val="0"/>
                        </a:spcAft>
                        <a:buFont typeface="Wingdings"/>
                        <a:buChar char=""/>
                      </a:pPr>
                      <a:r>
                        <a:rPr lang="en-US" sz="2400" dirty="0">
                          <a:latin typeface="Agency FB" pitchFamily="34" charset="0"/>
                        </a:rPr>
                        <a:t>Variety of investment </a:t>
                      </a:r>
                      <a:r>
                        <a:rPr lang="en-US" sz="2400" dirty="0" smtClean="0">
                          <a:latin typeface="Agency FB" pitchFamily="34" charset="0"/>
                        </a:rPr>
                        <a:t>choices</a:t>
                      </a:r>
                    </a:p>
                    <a:p>
                      <a:pPr marL="342900" marR="0" lvl="0" indent="-342900">
                        <a:lnSpc>
                          <a:spcPct val="115000"/>
                        </a:lnSpc>
                        <a:spcBef>
                          <a:spcPts val="0"/>
                        </a:spcBef>
                        <a:spcAft>
                          <a:spcPts val="0"/>
                        </a:spcAft>
                        <a:buFont typeface="Wingdings"/>
                        <a:buChar char=""/>
                      </a:pPr>
                      <a:r>
                        <a:rPr lang="en-US" sz="2400" dirty="0" smtClean="0">
                          <a:latin typeface="Agency FB" pitchFamily="34" charset="0"/>
                        </a:rPr>
                        <a:t>Build a portfolio that fits your investment objectives  </a:t>
                      </a:r>
                      <a:endParaRPr lang="en-US" sz="2400" dirty="0">
                        <a:solidFill>
                          <a:srgbClr val="31849B"/>
                        </a:solidFill>
                        <a:latin typeface="Agency FB" pitchFamily="34" charset="0"/>
                        <a:ea typeface="Calibri"/>
                        <a:cs typeface="Times New Roman"/>
                      </a:endParaRPr>
                    </a:p>
                    <a:p>
                      <a:pPr marL="342900" marR="0" lvl="0" indent="-342900">
                        <a:lnSpc>
                          <a:spcPct val="115000"/>
                        </a:lnSpc>
                        <a:spcBef>
                          <a:spcPts val="0"/>
                        </a:spcBef>
                        <a:spcAft>
                          <a:spcPts val="0"/>
                        </a:spcAft>
                        <a:buFont typeface="Wingdings"/>
                        <a:buChar char=""/>
                      </a:pPr>
                      <a:r>
                        <a:rPr lang="en-US" sz="2400" dirty="0" smtClean="0">
                          <a:latin typeface="Agency FB" pitchFamily="34" charset="0"/>
                        </a:rPr>
                        <a:t>Hassle free fund management </a:t>
                      </a:r>
                      <a:endParaRPr lang="en-US" sz="2400" dirty="0">
                        <a:solidFill>
                          <a:srgbClr val="31849B"/>
                        </a:solidFill>
                        <a:latin typeface="Agency FB" pitchFamily="34" charset="0"/>
                        <a:ea typeface="Calibri"/>
                        <a:cs typeface="Times New Roman"/>
                      </a:endParaRPr>
                    </a:p>
                    <a:p>
                      <a:pPr marL="342900" marR="0" lvl="0" indent="-342900">
                        <a:lnSpc>
                          <a:spcPct val="115000"/>
                        </a:lnSpc>
                        <a:spcBef>
                          <a:spcPts val="0"/>
                        </a:spcBef>
                        <a:spcAft>
                          <a:spcPts val="0"/>
                        </a:spcAft>
                        <a:buFont typeface="Wingdings"/>
                        <a:buChar char=""/>
                      </a:pPr>
                      <a:r>
                        <a:rPr lang="en-US" sz="2400" dirty="0">
                          <a:latin typeface="Agency FB" pitchFamily="34" charset="0"/>
                        </a:rPr>
                        <a:t>Complete control over your investment </a:t>
                      </a:r>
                      <a:endParaRPr lang="en-US" sz="2400" dirty="0">
                        <a:solidFill>
                          <a:srgbClr val="31849B"/>
                        </a:solidFill>
                        <a:latin typeface="Agency FB" pitchFamily="34" charset="0"/>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 typeface="Wingdings"/>
                        <a:buChar char=""/>
                        <a:tabLst/>
                        <a:defRPr/>
                      </a:pPr>
                      <a:r>
                        <a:rPr lang="en-US" sz="2400" kern="1200" dirty="0" smtClean="0">
                          <a:latin typeface="Agency FB" pitchFamily="34" charset="0"/>
                        </a:rPr>
                        <a:t>Exit root</a:t>
                      </a:r>
                      <a:r>
                        <a:rPr lang="en-US" sz="2400" kern="1200" baseline="0" dirty="0" smtClean="0">
                          <a:latin typeface="Agency FB" pitchFamily="34" charset="0"/>
                        </a:rPr>
                        <a:t> through </a:t>
                      </a:r>
                      <a:r>
                        <a:rPr lang="en-US" sz="2400" kern="1200" dirty="0" smtClean="0">
                          <a:solidFill>
                            <a:schemeClr val="dk1"/>
                          </a:solidFill>
                          <a:latin typeface="Agency FB" pitchFamily="34" charset="0"/>
                          <a:ea typeface="+mn-ea"/>
                          <a:cs typeface="+mn-cs"/>
                        </a:rPr>
                        <a:t> Over-the-counter transactions (OTC) </a:t>
                      </a:r>
                      <a:endParaRPr lang="en-US" sz="2400" kern="1200" dirty="0" smtClean="0">
                        <a:solidFill>
                          <a:srgbClr val="404040"/>
                        </a:solidFill>
                        <a:latin typeface="Agency FB" pitchFamily="34" charset="0"/>
                        <a:ea typeface="Calibri"/>
                        <a:cs typeface="Times New Roman"/>
                      </a:endParaRPr>
                    </a:p>
                    <a:p>
                      <a:pPr marL="342900" marR="0" lvl="0" indent="-342900">
                        <a:lnSpc>
                          <a:spcPct val="115000"/>
                        </a:lnSpc>
                        <a:spcBef>
                          <a:spcPts val="0"/>
                        </a:spcBef>
                        <a:spcAft>
                          <a:spcPts val="0"/>
                        </a:spcAft>
                        <a:buFont typeface="Wingdings"/>
                        <a:buChar char=""/>
                      </a:pPr>
                      <a:r>
                        <a:rPr lang="en-US" sz="2400" dirty="0" smtClean="0">
                          <a:latin typeface="Agency FB" pitchFamily="34" charset="0"/>
                        </a:rPr>
                        <a:t>Be part of the community growth with rewards</a:t>
                      </a:r>
                      <a:r>
                        <a:rPr lang="en-US" sz="2400" baseline="0" dirty="0" smtClean="0">
                          <a:latin typeface="Agency FB" pitchFamily="34" charset="0"/>
                        </a:rPr>
                        <a:t> </a:t>
                      </a:r>
                      <a:r>
                        <a:rPr lang="en-US" sz="2400" dirty="0" smtClean="0">
                          <a:latin typeface="Agency FB" pitchFamily="34" charset="0"/>
                        </a:rPr>
                        <a:t> </a:t>
                      </a:r>
                      <a:endParaRPr lang="en-US" sz="2400" dirty="0">
                        <a:solidFill>
                          <a:srgbClr val="31849B"/>
                        </a:solidFill>
                        <a:latin typeface="Agency FB" pitchFamily="34" charset="0"/>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Wingdings"/>
                        <a:buChar char=""/>
                      </a:pPr>
                      <a:r>
                        <a:rPr lang="en-US" sz="2400" dirty="0" smtClean="0">
                          <a:latin typeface="Agency FB" pitchFamily="34" charset="0"/>
                        </a:rPr>
                        <a:t>Easy access </a:t>
                      </a:r>
                      <a:r>
                        <a:rPr lang="en-US" sz="2400" dirty="0">
                          <a:latin typeface="Agency FB" pitchFamily="34" charset="0"/>
                        </a:rPr>
                        <a:t>to finance </a:t>
                      </a:r>
                      <a:endParaRPr lang="en-US" sz="2400" dirty="0">
                        <a:solidFill>
                          <a:srgbClr val="31849B"/>
                        </a:solidFill>
                        <a:latin typeface="Agency FB" pitchFamily="34" charset="0"/>
                        <a:ea typeface="Calibri"/>
                        <a:cs typeface="Times New Roman"/>
                      </a:endParaRPr>
                    </a:p>
                    <a:p>
                      <a:pPr marL="342900" marR="0" lvl="0" indent="-342900">
                        <a:lnSpc>
                          <a:spcPct val="115000"/>
                        </a:lnSpc>
                        <a:spcBef>
                          <a:spcPts val="0"/>
                        </a:spcBef>
                        <a:spcAft>
                          <a:spcPts val="0"/>
                        </a:spcAft>
                        <a:buFont typeface="Wingdings"/>
                        <a:buChar char=""/>
                      </a:pPr>
                      <a:r>
                        <a:rPr lang="en-US" sz="2400" dirty="0" smtClean="0">
                          <a:latin typeface="Agency FB" pitchFamily="34" charset="0"/>
                        </a:rPr>
                        <a:t>Various </a:t>
                      </a:r>
                      <a:r>
                        <a:rPr lang="en-US" sz="2400" dirty="0">
                          <a:latin typeface="Agency FB" pitchFamily="34" charset="0"/>
                        </a:rPr>
                        <a:t>financing options at each stage of </a:t>
                      </a:r>
                      <a:r>
                        <a:rPr lang="en-US" sz="2400" dirty="0" smtClean="0">
                          <a:latin typeface="Agency FB" pitchFamily="34" charset="0"/>
                        </a:rPr>
                        <a:t>the business </a:t>
                      </a:r>
                      <a:r>
                        <a:rPr lang="en-US" sz="2400" dirty="0">
                          <a:latin typeface="Agency FB" pitchFamily="34" charset="0"/>
                        </a:rPr>
                        <a:t>including seed level </a:t>
                      </a:r>
                      <a:endParaRPr lang="en-US" sz="2400" dirty="0">
                        <a:solidFill>
                          <a:srgbClr val="31849B"/>
                        </a:solidFill>
                        <a:latin typeface="Agency FB" pitchFamily="34" charset="0"/>
                        <a:ea typeface="Calibri"/>
                        <a:cs typeface="Times New Roman"/>
                      </a:endParaRPr>
                    </a:p>
                    <a:p>
                      <a:pPr marL="342900" marR="0" lvl="0" indent="-342900">
                        <a:lnSpc>
                          <a:spcPct val="115000"/>
                        </a:lnSpc>
                        <a:spcBef>
                          <a:spcPts val="0"/>
                        </a:spcBef>
                        <a:spcAft>
                          <a:spcPts val="0"/>
                        </a:spcAft>
                        <a:buFont typeface="Wingdings"/>
                        <a:buChar char=""/>
                      </a:pPr>
                      <a:r>
                        <a:rPr lang="en-US" sz="2400" dirty="0">
                          <a:latin typeface="Agency FB" pitchFamily="34" charset="0"/>
                        </a:rPr>
                        <a:t>Entrepreneurial support including help to improve financial </a:t>
                      </a:r>
                      <a:r>
                        <a:rPr lang="en-US" sz="2400" dirty="0" smtClean="0">
                          <a:latin typeface="Agency FB" pitchFamily="34" charset="0"/>
                        </a:rPr>
                        <a:t>acumen</a:t>
                      </a:r>
                    </a:p>
                    <a:p>
                      <a:pPr marL="342900" marR="0" lvl="0" indent="-342900" algn="l" defTabSz="914400" rtl="0" eaLnBrk="1" fontAlgn="auto" latinLnBrk="0" hangingPunct="1">
                        <a:lnSpc>
                          <a:spcPct val="115000"/>
                        </a:lnSpc>
                        <a:spcBef>
                          <a:spcPts val="0"/>
                        </a:spcBef>
                        <a:spcAft>
                          <a:spcPts val="0"/>
                        </a:spcAft>
                        <a:buClrTx/>
                        <a:buSzTx/>
                        <a:buFont typeface="Wingdings"/>
                        <a:buChar char=""/>
                        <a:tabLst/>
                        <a:defRPr/>
                      </a:pPr>
                      <a:r>
                        <a:rPr lang="en-US" sz="2400" dirty="0" smtClean="0">
                          <a:latin typeface="Agency FB" pitchFamily="34" charset="0"/>
                        </a:rPr>
                        <a:t>Convenient options to reach EHC  saving you time and effort </a:t>
                      </a:r>
                    </a:p>
                    <a:p>
                      <a:pPr marL="342900" marR="0" lvl="0" indent="-342900">
                        <a:lnSpc>
                          <a:spcPct val="115000"/>
                        </a:lnSpc>
                        <a:spcBef>
                          <a:spcPts val="0"/>
                        </a:spcBef>
                        <a:spcAft>
                          <a:spcPts val="0"/>
                        </a:spcAft>
                        <a:buFont typeface="Wingdings"/>
                        <a:buChar char=""/>
                      </a:pPr>
                      <a:endParaRPr lang="en-US" sz="2400" dirty="0" smtClean="0">
                        <a:latin typeface="Agency FB" pitchFamily="34" charset="0"/>
                      </a:endParaRPr>
                    </a:p>
                    <a:p>
                      <a:pPr marL="342900" marR="0" lvl="0" indent="-342900">
                        <a:lnSpc>
                          <a:spcPct val="115000"/>
                        </a:lnSpc>
                        <a:spcBef>
                          <a:spcPts val="0"/>
                        </a:spcBef>
                        <a:spcAft>
                          <a:spcPts val="0"/>
                        </a:spcAft>
                        <a:buFont typeface="Wingdings"/>
                        <a:buNone/>
                      </a:pPr>
                      <a:r>
                        <a:rPr lang="en-US" sz="2400" dirty="0" smtClean="0">
                          <a:latin typeface="Agency FB" pitchFamily="34" charset="0"/>
                        </a:rPr>
                        <a:t>  </a:t>
                      </a:r>
                      <a:endParaRPr lang="en-US" sz="2400" dirty="0">
                        <a:solidFill>
                          <a:srgbClr val="31849B"/>
                        </a:solidFill>
                        <a:latin typeface="Agency FB" pitchFamily="34" charset="0"/>
                        <a:ea typeface="Calibri"/>
                        <a:cs typeface="Times New Roman"/>
                      </a:endParaRPr>
                    </a:p>
                  </a:txBody>
                  <a:tcPr marL="68580" marR="68580" marT="0" marB="0"/>
                </a:tc>
              </a:tr>
              <a:tr h="664536">
                <a:tc vMerge="1">
                  <a:txBody>
                    <a:bodyPr/>
                    <a:lstStyle/>
                    <a:p>
                      <a:pPr marL="342900" marR="0" lvl="0" indent="-342900" algn="l" defTabSz="914400" rtl="0" eaLnBrk="1" latinLnBrk="0" hangingPunct="1">
                        <a:lnSpc>
                          <a:spcPct val="115000"/>
                        </a:lnSpc>
                        <a:spcBef>
                          <a:spcPts val="0"/>
                        </a:spcBef>
                        <a:spcAft>
                          <a:spcPts val="0"/>
                        </a:spcAft>
                        <a:buFont typeface="Wingdings"/>
                        <a:buChar char=""/>
                      </a:pPr>
                      <a:endParaRPr lang="en-US" sz="2400" kern="1200" dirty="0">
                        <a:solidFill>
                          <a:srgbClr val="404040"/>
                        </a:solidFill>
                        <a:latin typeface="Agency FB" pitchFamily="34" charset="0"/>
                        <a:ea typeface="Calibri"/>
                        <a:cs typeface="Times New Roman"/>
                      </a:endParaRPr>
                    </a:p>
                  </a:txBody>
                  <a:tcPr marL="68580" marR="68580" marT="0" marB="0"/>
                </a:tc>
                <a:tc>
                  <a:txBody>
                    <a:bodyPr/>
                    <a:lstStyle/>
                    <a:p>
                      <a:pPr marL="342900" marR="0" lvl="0" indent="-342900" algn="l" defTabSz="914400" rtl="0" eaLnBrk="1" latinLnBrk="0" hangingPunct="1">
                        <a:lnSpc>
                          <a:spcPct val="115000"/>
                        </a:lnSpc>
                        <a:spcBef>
                          <a:spcPts val="0"/>
                        </a:spcBef>
                        <a:spcAft>
                          <a:spcPts val="0"/>
                        </a:spcAft>
                        <a:buFont typeface="Wingdings"/>
                        <a:buChar char=""/>
                      </a:pPr>
                      <a:endParaRPr lang="en-US" sz="2400" kern="1200" dirty="0">
                        <a:solidFill>
                          <a:srgbClr val="404040"/>
                        </a:solidFill>
                        <a:latin typeface="Agency FB" pitchFamily="34" charset="0"/>
                        <a:ea typeface="Calibri"/>
                        <a:cs typeface="Times New Roman"/>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a:spLocks noGrp="1"/>
          </p:cNvSpPr>
          <p:nvPr>
            <p:ph type="title"/>
          </p:nvPr>
        </p:nvSpPr>
        <p:spPr>
          <a:xfrm>
            <a:off x="457200" y="0"/>
            <a:ext cx="8229600" cy="1143000"/>
          </a:xfrm>
        </p:spPr>
        <p:txBody>
          <a:bodyPr>
            <a:normAutofit/>
          </a:bodyPr>
          <a:lstStyle/>
          <a:p>
            <a:pPr algn="l"/>
            <a:r>
              <a:rPr lang="en-US" sz="4000" b="1" dirty="0" smtClean="0">
                <a:solidFill>
                  <a:schemeClr val="accent3"/>
                </a:solidFill>
                <a:latin typeface="Agency FB" pitchFamily="34" charset="0"/>
              </a:rPr>
              <a:t>Proposed structure </a:t>
            </a:r>
            <a:endParaRPr lang="en-US" sz="4000" dirty="0"/>
          </a:p>
        </p:txBody>
      </p:sp>
      <p:pic>
        <p:nvPicPr>
          <p:cNvPr id="1026" name="Picture 2"/>
          <p:cNvPicPr>
            <a:picLocks noChangeAspect="1" noChangeArrowheads="1"/>
          </p:cNvPicPr>
          <p:nvPr/>
        </p:nvPicPr>
        <p:blipFill>
          <a:blip r:embed="rId2" cstate="print"/>
          <a:srcRect/>
          <a:stretch>
            <a:fillRect/>
          </a:stretch>
        </p:blipFill>
        <p:spPr bwMode="auto">
          <a:xfrm>
            <a:off x="1600200" y="828831"/>
            <a:ext cx="6172200" cy="595296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chemeClr val="accent3"/>
                </a:solidFill>
                <a:latin typeface="Agency FB" pitchFamily="34" charset="0"/>
              </a:rPr>
              <a:t>How it works?</a:t>
            </a:r>
            <a:endParaRPr lang="en-US" sz="4000" dirty="0"/>
          </a:p>
        </p:txBody>
      </p:sp>
      <p:sp>
        <p:nvSpPr>
          <p:cNvPr id="5" name="Content Placeholder 4"/>
          <p:cNvSpPr>
            <a:spLocks noGrp="1"/>
          </p:cNvSpPr>
          <p:nvPr>
            <p:ph idx="1"/>
          </p:nvPr>
        </p:nvSpPr>
        <p:spPr/>
        <p:txBody>
          <a:bodyPr/>
          <a:lstStyle/>
          <a:p>
            <a:pPr algn="ctr">
              <a:buNone/>
            </a:pPr>
            <a:r>
              <a:rPr lang="en-US" b="1" dirty="0" smtClean="0">
                <a:solidFill>
                  <a:schemeClr val="tx1">
                    <a:lumMod val="50000"/>
                    <a:lumOff val="50000"/>
                  </a:schemeClr>
                </a:solidFill>
                <a:latin typeface="Agency FB" pitchFamily="34" charset="0"/>
              </a:rPr>
              <a:t>Key stages</a:t>
            </a:r>
            <a:endParaRPr lang="en-US" b="1" dirty="0">
              <a:solidFill>
                <a:schemeClr val="tx1">
                  <a:lumMod val="50000"/>
                  <a:lumOff val="50000"/>
                </a:schemeClr>
              </a:solidFill>
              <a:latin typeface="Agency FB"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781050" y="2819400"/>
            <a:ext cx="7600950" cy="1447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chemeClr val="accent3"/>
                </a:solidFill>
                <a:latin typeface="Agency FB" pitchFamily="34" charset="0"/>
              </a:rPr>
              <a:t>How it works?</a:t>
            </a:r>
            <a:endParaRPr lang="en-US" sz="4000" dirty="0"/>
          </a:p>
        </p:txBody>
      </p:sp>
      <p:sp>
        <p:nvSpPr>
          <p:cNvPr id="5" name="Content Placeholder 4"/>
          <p:cNvSpPr>
            <a:spLocks noGrp="1"/>
          </p:cNvSpPr>
          <p:nvPr>
            <p:ph idx="1"/>
          </p:nvPr>
        </p:nvSpPr>
        <p:spPr/>
        <p:txBody>
          <a:bodyPr/>
          <a:lstStyle/>
          <a:p>
            <a:pPr>
              <a:buNone/>
            </a:pPr>
            <a:r>
              <a:rPr lang="en-US" b="1" dirty="0" smtClean="0">
                <a:solidFill>
                  <a:schemeClr val="tx1">
                    <a:lumMod val="50000"/>
                    <a:lumOff val="50000"/>
                  </a:schemeClr>
                </a:solidFill>
                <a:latin typeface="Agency FB" pitchFamily="34" charset="0"/>
              </a:rPr>
              <a:t>1. Investment avenues</a:t>
            </a:r>
            <a:endParaRPr lang="en-US" b="1" dirty="0">
              <a:solidFill>
                <a:schemeClr val="tx1">
                  <a:lumMod val="50000"/>
                  <a:lumOff val="50000"/>
                </a:schemeClr>
              </a:solidFill>
              <a:latin typeface="Agency FB" pitchFamily="34" charset="0"/>
            </a:endParaRPr>
          </a:p>
        </p:txBody>
      </p:sp>
      <p:pic>
        <p:nvPicPr>
          <p:cNvPr id="19458" name="Picture 2"/>
          <p:cNvPicPr>
            <a:picLocks noChangeAspect="1" noChangeArrowheads="1"/>
          </p:cNvPicPr>
          <p:nvPr/>
        </p:nvPicPr>
        <p:blipFill>
          <a:blip r:embed="rId2" cstate="print"/>
          <a:srcRect/>
          <a:stretch>
            <a:fillRect/>
          </a:stretch>
        </p:blipFill>
        <p:spPr bwMode="auto">
          <a:xfrm>
            <a:off x="447675" y="2314575"/>
            <a:ext cx="8315325" cy="27908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latin typeface="Agency FB" pitchFamily="34" charset="0"/>
              </a:rPr>
              <a:t>How it works?</a:t>
            </a:r>
            <a:endParaRPr lang="en-US" dirty="0"/>
          </a:p>
        </p:txBody>
      </p:sp>
      <p:sp>
        <p:nvSpPr>
          <p:cNvPr id="5" name="Content Placeholder 4"/>
          <p:cNvSpPr>
            <a:spLocks noGrp="1"/>
          </p:cNvSpPr>
          <p:nvPr>
            <p:ph idx="1"/>
          </p:nvPr>
        </p:nvSpPr>
        <p:spPr>
          <a:xfrm>
            <a:off x="457200" y="990600"/>
            <a:ext cx="8229600" cy="4525963"/>
          </a:xfrm>
        </p:spPr>
        <p:txBody>
          <a:bodyPr/>
          <a:lstStyle/>
          <a:p>
            <a:pPr>
              <a:buNone/>
            </a:pPr>
            <a:r>
              <a:rPr lang="en-US" b="1" dirty="0" smtClean="0">
                <a:solidFill>
                  <a:schemeClr val="tx1">
                    <a:lumMod val="50000"/>
                    <a:lumOff val="50000"/>
                  </a:schemeClr>
                </a:solidFill>
                <a:latin typeface="Agency FB" pitchFamily="34" charset="0"/>
              </a:rPr>
              <a:t>2. Lending structure </a:t>
            </a:r>
          </a:p>
        </p:txBody>
      </p:sp>
      <p:pic>
        <p:nvPicPr>
          <p:cNvPr id="20482" name="Picture 2"/>
          <p:cNvPicPr>
            <a:picLocks noChangeAspect="1" noChangeArrowheads="1"/>
          </p:cNvPicPr>
          <p:nvPr/>
        </p:nvPicPr>
        <p:blipFill>
          <a:blip r:embed="rId2" cstate="print"/>
          <a:srcRect/>
          <a:stretch>
            <a:fillRect/>
          </a:stretch>
        </p:blipFill>
        <p:spPr bwMode="auto">
          <a:xfrm>
            <a:off x="990599" y="2133600"/>
            <a:ext cx="6201466" cy="4495800"/>
          </a:xfrm>
          <a:prstGeom prst="rect">
            <a:avLst/>
          </a:prstGeom>
          <a:noFill/>
          <a:ln w="9525">
            <a:noFill/>
            <a:miter lim="800000"/>
            <a:headEnd/>
            <a:tailEnd/>
          </a:ln>
        </p:spPr>
      </p:pic>
      <p:pic>
        <p:nvPicPr>
          <p:cNvPr id="20485" name="Picture 5"/>
          <p:cNvPicPr>
            <a:picLocks noChangeAspect="1" noChangeArrowheads="1"/>
          </p:cNvPicPr>
          <p:nvPr/>
        </p:nvPicPr>
        <p:blipFill>
          <a:blip r:embed="rId3" cstate="print"/>
          <a:srcRect/>
          <a:stretch>
            <a:fillRect/>
          </a:stretch>
        </p:blipFill>
        <p:spPr bwMode="auto">
          <a:xfrm>
            <a:off x="5105400" y="5886573"/>
            <a:ext cx="3886200" cy="819027"/>
          </a:xfrm>
          <a:prstGeom prst="rect">
            <a:avLst/>
          </a:prstGeom>
          <a:noFill/>
          <a:ln w="9525">
            <a:noFill/>
            <a:miter lim="800000"/>
            <a:headEnd/>
            <a:tailEnd/>
          </a:ln>
        </p:spPr>
      </p:pic>
      <p:sp>
        <p:nvSpPr>
          <p:cNvPr id="6" name="Rectangle 5"/>
          <p:cNvSpPr/>
          <p:nvPr/>
        </p:nvSpPr>
        <p:spPr>
          <a:xfrm>
            <a:off x="762000" y="1676400"/>
            <a:ext cx="7315200" cy="369332"/>
          </a:xfrm>
          <a:prstGeom prst="rect">
            <a:avLst/>
          </a:prstGeom>
        </p:spPr>
        <p:txBody>
          <a:bodyPr wrap="square">
            <a:spAutoFit/>
          </a:bodyPr>
          <a:lstStyle/>
          <a:p>
            <a:r>
              <a:rPr lang="en-US" sz="1400" b="1" dirty="0" smtClean="0">
                <a:solidFill>
                  <a:schemeClr val="tx1">
                    <a:lumMod val="50000"/>
                    <a:lumOff val="50000"/>
                  </a:schemeClr>
                </a:solidFill>
                <a:latin typeface="Agency FB" pitchFamily="34" charset="0"/>
              </a:rPr>
              <a:t> </a:t>
            </a:r>
            <a:r>
              <a:rPr lang="en-US" b="1" dirty="0" smtClean="0">
                <a:solidFill>
                  <a:schemeClr val="tx1">
                    <a:lumMod val="50000"/>
                    <a:lumOff val="50000"/>
                  </a:schemeClr>
                </a:solidFill>
                <a:latin typeface="Agency FB" pitchFamily="34" charset="0"/>
              </a:rPr>
              <a:t>a. Investment avenues - Crowd funding, Angel investment, Venture capital and Financing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3"/>
                </a:solidFill>
                <a:latin typeface="Agency FB" pitchFamily="34" charset="0"/>
              </a:rPr>
              <a:t>How it works?</a:t>
            </a:r>
            <a:endParaRPr lang="en-US" dirty="0"/>
          </a:p>
        </p:txBody>
      </p:sp>
      <p:sp>
        <p:nvSpPr>
          <p:cNvPr id="5" name="Content Placeholder 4"/>
          <p:cNvSpPr>
            <a:spLocks noGrp="1"/>
          </p:cNvSpPr>
          <p:nvPr>
            <p:ph idx="1"/>
          </p:nvPr>
        </p:nvSpPr>
        <p:spPr>
          <a:xfrm>
            <a:off x="457200" y="990600"/>
            <a:ext cx="8229600" cy="4525963"/>
          </a:xfrm>
        </p:spPr>
        <p:txBody>
          <a:bodyPr/>
          <a:lstStyle/>
          <a:p>
            <a:pPr>
              <a:buNone/>
            </a:pPr>
            <a:r>
              <a:rPr lang="en-US" b="1" dirty="0" smtClean="0">
                <a:solidFill>
                  <a:schemeClr val="tx1">
                    <a:lumMod val="50000"/>
                    <a:lumOff val="50000"/>
                  </a:schemeClr>
                </a:solidFill>
                <a:latin typeface="Agency FB" pitchFamily="34" charset="0"/>
              </a:rPr>
              <a:t>2. Lending structure </a:t>
            </a:r>
          </a:p>
        </p:txBody>
      </p:sp>
      <p:pic>
        <p:nvPicPr>
          <p:cNvPr id="3" name="Picture 2"/>
          <p:cNvPicPr>
            <a:picLocks noChangeAspect="1" noChangeArrowheads="1"/>
          </p:cNvPicPr>
          <p:nvPr/>
        </p:nvPicPr>
        <p:blipFill>
          <a:blip r:embed="rId2" cstate="print"/>
          <a:srcRect/>
          <a:stretch>
            <a:fillRect/>
          </a:stretch>
        </p:blipFill>
        <p:spPr bwMode="auto">
          <a:xfrm>
            <a:off x="533400" y="1600200"/>
            <a:ext cx="6718471" cy="5029200"/>
          </a:xfrm>
          <a:prstGeom prst="rect">
            <a:avLst/>
          </a:prstGeom>
          <a:noFill/>
          <a:ln w="9525">
            <a:noFill/>
            <a:miter lim="800000"/>
            <a:headEnd/>
            <a:tailEnd/>
          </a:ln>
        </p:spPr>
      </p:pic>
      <p:sp>
        <p:nvSpPr>
          <p:cNvPr id="6" name="TextBox 5"/>
          <p:cNvSpPr txBox="1"/>
          <p:nvPr/>
        </p:nvSpPr>
        <p:spPr>
          <a:xfrm>
            <a:off x="3429000" y="1143000"/>
            <a:ext cx="3892412" cy="369332"/>
          </a:xfrm>
          <a:prstGeom prst="rect">
            <a:avLst/>
          </a:prstGeom>
          <a:noFill/>
        </p:spPr>
        <p:txBody>
          <a:bodyPr wrap="none" rtlCol="0">
            <a:spAutoFit/>
          </a:bodyPr>
          <a:lstStyle/>
          <a:p>
            <a:r>
              <a:rPr lang="en-US" sz="1400" b="1" dirty="0" smtClean="0">
                <a:solidFill>
                  <a:schemeClr val="tx1">
                    <a:lumMod val="50000"/>
                    <a:lumOff val="50000"/>
                  </a:schemeClr>
                </a:solidFill>
                <a:latin typeface="Agency FB" pitchFamily="34" charset="0"/>
              </a:rPr>
              <a:t> b</a:t>
            </a:r>
            <a:r>
              <a:rPr lang="en-US" b="1" dirty="0" smtClean="0">
                <a:solidFill>
                  <a:schemeClr val="tx1">
                    <a:lumMod val="50000"/>
                    <a:lumOff val="50000"/>
                  </a:schemeClr>
                </a:solidFill>
                <a:latin typeface="Agency FB" pitchFamily="34" charset="0"/>
              </a:rPr>
              <a:t>. Investment avenues – Business-to-business </a:t>
            </a:r>
            <a:endParaRPr lang="en-US" dirty="0"/>
          </a:p>
        </p:txBody>
      </p:sp>
      <p:pic>
        <p:nvPicPr>
          <p:cNvPr id="7" name="Picture 5"/>
          <p:cNvPicPr>
            <a:picLocks noChangeAspect="1" noChangeArrowheads="1"/>
          </p:cNvPicPr>
          <p:nvPr/>
        </p:nvPicPr>
        <p:blipFill>
          <a:blip r:embed="rId3" cstate="print"/>
          <a:srcRect/>
          <a:stretch>
            <a:fillRect/>
          </a:stretch>
        </p:blipFill>
        <p:spPr bwMode="auto">
          <a:xfrm>
            <a:off x="5181600" y="5886573"/>
            <a:ext cx="3886200" cy="81902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338</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Nagarathars Fund   Empowering Entrepreneurs through structured financing </vt:lpstr>
      <vt:lpstr>Nagarathars Fund</vt:lpstr>
      <vt:lpstr>How EHC can help Investors and Businesses? </vt:lpstr>
      <vt:lpstr>In a nutshell </vt:lpstr>
      <vt:lpstr>Proposed structure </vt:lpstr>
      <vt:lpstr>How it works?</vt:lpstr>
      <vt:lpstr>How it works?</vt:lpstr>
      <vt:lpstr>How it works?</vt:lpstr>
      <vt:lpstr>How it works?</vt:lpstr>
      <vt:lpstr>How it works?</vt:lpstr>
      <vt:lpstr>How it works?</vt:lpstr>
      <vt:lpstr>Q&amp;A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Kurkey Arjuna</dc:creator>
  <cp:lastModifiedBy>HP AIO</cp:lastModifiedBy>
  <cp:revision>81</cp:revision>
  <dcterms:created xsi:type="dcterms:W3CDTF">2006-08-16T00:00:00Z</dcterms:created>
  <dcterms:modified xsi:type="dcterms:W3CDTF">2017-03-03T10:15:18Z</dcterms:modified>
</cp:coreProperties>
</file>